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301" r:id="rId3"/>
    <p:sldId id="303" r:id="rId4"/>
    <p:sldId id="258" r:id="rId5"/>
    <p:sldId id="304" r:id="rId6"/>
    <p:sldId id="298" r:id="rId7"/>
    <p:sldId id="306" r:id="rId8"/>
    <p:sldId id="307" r:id="rId9"/>
    <p:sldId id="308" r:id="rId10"/>
    <p:sldId id="285" r:id="rId11"/>
    <p:sldId id="309" r:id="rId12"/>
    <p:sldId id="314" r:id="rId13"/>
    <p:sldId id="297" r:id="rId14"/>
    <p:sldId id="310" r:id="rId15"/>
    <p:sldId id="296" r:id="rId16"/>
    <p:sldId id="295" r:id="rId17"/>
    <p:sldId id="311" r:id="rId18"/>
    <p:sldId id="312" r:id="rId19"/>
    <p:sldId id="31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27929901424605E-2"/>
          <c:y val="4.3977055449330782E-2"/>
          <c:w val="0.89594742606790834"/>
          <c:h val="0.82409177820267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szilárd bio</c:v>
                </c:pt>
              </c:strCache>
            </c:strRef>
          </c:tx>
          <c:spPr>
            <a:solidFill>
              <a:srgbClr val="008000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dLbls>
            <c:numFmt formatCode="0.00" sourceLinked="0"/>
            <c:spPr>
              <a:noFill/>
              <a:ln w="25385">
                <a:noFill/>
              </a:ln>
            </c:spPr>
            <c:txPr>
              <a:bodyPr/>
              <a:lstStyle/>
              <a:p>
                <a:pPr>
                  <a:defRPr sz="1375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Sheet1!$B$2:$L$2</c:f>
              <c:numCache>
                <c:formatCode>General</c:formatCode>
                <c:ptCount val="11"/>
                <c:pt idx="0">
                  <c:v>1.87</c:v>
                </c:pt>
                <c:pt idx="1">
                  <c:v>1.87</c:v>
                </c:pt>
                <c:pt idx="2">
                  <c:v>1.87</c:v>
                </c:pt>
                <c:pt idx="3">
                  <c:v>1.9400000000000011</c:v>
                </c:pt>
                <c:pt idx="4">
                  <c:v>2.3299999999999987</c:v>
                </c:pt>
                <c:pt idx="5">
                  <c:v>1.9900000000000011</c:v>
                </c:pt>
                <c:pt idx="6">
                  <c:v>1.36</c:v>
                </c:pt>
                <c:pt idx="7">
                  <c:v>2.04</c:v>
                </c:pt>
                <c:pt idx="8">
                  <c:v>2.4299999999999997</c:v>
                </c:pt>
                <c:pt idx="9">
                  <c:v>2.6</c:v>
                </c:pt>
                <c:pt idx="10">
                  <c:v>2.69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biogáz</c:v>
                </c:pt>
              </c:strCache>
            </c:strRef>
          </c:tx>
          <c:spPr>
            <a:solidFill>
              <a:srgbClr val="00FF00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numFmt formatCode="0.00" sourceLinked="0"/>
              <c:spPr>
                <a:noFill/>
                <a:ln w="25385">
                  <a:noFill/>
                </a:ln>
              </c:spPr>
              <c:txPr>
                <a:bodyPr/>
                <a:lstStyle/>
                <a:p>
                  <a:pPr>
                    <a:defRPr sz="1175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00" sourceLinked="0"/>
              <c:spPr>
                <a:noFill/>
                <a:ln w="25385">
                  <a:noFill/>
                </a:ln>
              </c:spPr>
              <c:txPr>
                <a:bodyPr/>
                <a:lstStyle/>
                <a:p>
                  <a:pPr>
                    <a:defRPr sz="1175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00" sourceLinked="0"/>
              <c:spPr>
                <a:noFill/>
                <a:ln w="25385">
                  <a:noFill/>
                </a:ln>
              </c:spPr>
              <c:txPr>
                <a:bodyPr/>
                <a:lstStyle/>
                <a:p>
                  <a:pPr>
                    <a:defRPr sz="1175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00" sourceLinked="0"/>
              <c:spPr>
                <a:noFill/>
                <a:ln w="25385">
                  <a:noFill/>
                </a:ln>
              </c:spPr>
              <c:txPr>
                <a:bodyPr/>
                <a:lstStyle/>
                <a:p>
                  <a:pPr>
                    <a:defRPr sz="1175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.00" sourceLinked="0"/>
              <c:spPr>
                <a:noFill/>
                <a:ln w="25385">
                  <a:noFill/>
                </a:ln>
              </c:spPr>
              <c:txPr>
                <a:bodyPr/>
                <a:lstStyle/>
                <a:p>
                  <a:pPr>
                    <a:defRPr sz="1175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solidFill>
                <a:srgbClr val="00FF00"/>
              </a:solidFill>
              <a:ln w="25385">
                <a:noFill/>
              </a:ln>
            </c:spPr>
            <c:txPr>
              <a:bodyPr/>
              <a:lstStyle/>
              <a:p>
                <a:pPr>
                  <a:defRPr sz="11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Sheet1!$B$3:$L$3</c:f>
              <c:numCache>
                <c:formatCode>General</c:formatCode>
                <c:ptCount val="11"/>
                <c:pt idx="0">
                  <c:v>8.5000000000000048E-2</c:v>
                </c:pt>
                <c:pt idx="1">
                  <c:v>0.1</c:v>
                </c:pt>
                <c:pt idx="2">
                  <c:v>0.13</c:v>
                </c:pt>
                <c:pt idx="3">
                  <c:v>0.16000000000000006</c:v>
                </c:pt>
                <c:pt idx="4">
                  <c:v>0.2</c:v>
                </c:pt>
                <c:pt idx="5">
                  <c:v>0.26</c:v>
                </c:pt>
                <c:pt idx="6">
                  <c:v>0.39000000000000046</c:v>
                </c:pt>
                <c:pt idx="7">
                  <c:v>0.45</c:v>
                </c:pt>
                <c:pt idx="8">
                  <c:v>0.5</c:v>
                </c:pt>
                <c:pt idx="9">
                  <c:v>0.60000000000000064</c:v>
                </c:pt>
                <c:pt idx="10">
                  <c:v>0.6400000000000009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CC99FF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dLbls>
            <c:numFmt formatCode="0.00" sourceLinked="0"/>
            <c:spPr>
              <a:noFill/>
              <a:ln w="25385">
                <a:noFill/>
              </a:ln>
            </c:spPr>
            <c:txPr>
              <a:bodyPr/>
              <a:lstStyle/>
              <a:p>
                <a:pPr>
                  <a:defRPr sz="137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Sheet1!$B$4:$L$4</c:f>
              <c:numCache>
                <c:formatCode>General</c:formatCode>
                <c:ptCount val="11"/>
                <c:pt idx="0">
                  <c:v>0.69000000000000072</c:v>
                </c:pt>
                <c:pt idx="1">
                  <c:v>0.69000000000000072</c:v>
                </c:pt>
                <c:pt idx="2">
                  <c:v>0.93</c:v>
                </c:pt>
                <c:pt idx="3">
                  <c:v>1.1499999999999984</c:v>
                </c:pt>
                <c:pt idx="4">
                  <c:v>1.3</c:v>
                </c:pt>
                <c:pt idx="5">
                  <c:v>1.3800000000000001</c:v>
                </c:pt>
                <c:pt idx="6">
                  <c:v>1.4</c:v>
                </c:pt>
                <c:pt idx="7">
                  <c:v>1.45</c:v>
                </c:pt>
                <c:pt idx="8">
                  <c:v>1.48</c:v>
                </c:pt>
                <c:pt idx="9">
                  <c:v>1.5</c:v>
                </c:pt>
                <c:pt idx="10">
                  <c:v>1.55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víz</c:v>
                </c:pt>
              </c:strCache>
            </c:strRef>
          </c:tx>
          <c:spPr>
            <a:solidFill>
              <a:srgbClr val="0000FF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dLbls>
            <c:spPr>
              <a:noFill/>
              <a:ln w="25385">
                <a:noFill/>
              </a:ln>
            </c:spPr>
            <c:txPr>
              <a:bodyPr/>
              <a:lstStyle/>
              <a:p>
                <a:pPr>
                  <a:defRPr sz="1175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Sheet1!$B$5:$L$5</c:f>
              <c:numCache>
                <c:formatCode>General</c:formatCode>
                <c:ptCount val="11"/>
                <c:pt idx="0">
                  <c:v>0.19000000000000006</c:v>
                </c:pt>
                <c:pt idx="1">
                  <c:v>0.19000000000000006</c:v>
                </c:pt>
                <c:pt idx="2">
                  <c:v>0.19000000000000006</c:v>
                </c:pt>
                <c:pt idx="3">
                  <c:v>0.19000000000000006</c:v>
                </c:pt>
                <c:pt idx="4">
                  <c:v>0.19000000000000006</c:v>
                </c:pt>
                <c:pt idx="5">
                  <c:v>0.2</c:v>
                </c:pt>
                <c:pt idx="6">
                  <c:v>0.21000000000000019</c:v>
                </c:pt>
                <c:pt idx="7">
                  <c:v>0.22000000000000006</c:v>
                </c:pt>
                <c:pt idx="8">
                  <c:v>0.22000000000000006</c:v>
                </c:pt>
                <c:pt idx="9">
                  <c:v>0.24000000000000019</c:v>
                </c:pt>
                <c:pt idx="10">
                  <c:v>0.24000000000000019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nap</c:v>
                </c:pt>
              </c:strCache>
            </c:strRef>
          </c:tx>
          <c:spPr>
            <a:solidFill>
              <a:srgbClr val="FF0000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Sheet1!$B$6:$L$6</c:f>
              <c:numCache>
                <c:formatCode>General</c:formatCode>
                <c:ptCount val="11"/>
                <c:pt idx="4">
                  <c:v>2.0000000000000014E-2</c:v>
                </c:pt>
                <c:pt idx="5">
                  <c:v>3.000000000000002E-2</c:v>
                </c:pt>
                <c:pt idx="6">
                  <c:v>3.000000000000002E-2</c:v>
                </c:pt>
                <c:pt idx="7">
                  <c:v>4.0000000000000029E-2</c:v>
                </c:pt>
                <c:pt idx="8">
                  <c:v>5.0000000000000031E-2</c:v>
                </c:pt>
                <c:pt idx="9">
                  <c:v>7.0000000000000034E-2</c:v>
                </c:pt>
                <c:pt idx="10">
                  <c:v>8.0000000000000057E-2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földhő</c:v>
                </c:pt>
              </c:strCache>
            </c:strRef>
          </c:tx>
          <c:spPr>
            <a:solidFill>
              <a:srgbClr val="FF6600"/>
            </a:solidFill>
            <a:ln w="12693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spPr>
              <a:noFill/>
              <a:ln w="25385">
                <a:noFill/>
              </a:ln>
            </c:spPr>
            <c:txPr>
              <a:bodyPr/>
              <a:lstStyle/>
              <a:p>
                <a:pPr>
                  <a:defRPr sz="117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Sheet1!$B$7:$L$7</c:f>
              <c:numCache>
                <c:formatCode>General</c:formatCode>
                <c:ptCount val="11"/>
                <c:pt idx="4">
                  <c:v>3.000000000000002E-2</c:v>
                </c:pt>
                <c:pt idx="5">
                  <c:v>6.0000000000000039E-2</c:v>
                </c:pt>
                <c:pt idx="6">
                  <c:v>6.0000000000000039E-2</c:v>
                </c:pt>
                <c:pt idx="7">
                  <c:v>6.0000000000000039E-2</c:v>
                </c:pt>
                <c:pt idx="8">
                  <c:v>0.41000000000000031</c:v>
                </c:pt>
                <c:pt idx="9">
                  <c:v>0.41000000000000031</c:v>
                </c:pt>
                <c:pt idx="10">
                  <c:v>0.41000000000000031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31208960"/>
        <c:axId val="31210496"/>
      </c:barChart>
      <c:catAx>
        <c:axId val="31208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7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312104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1210496"/>
        <c:scaling>
          <c:orientation val="minMax"/>
          <c:max val="6"/>
        </c:scaling>
        <c:delete val="0"/>
        <c:axPos val="l"/>
        <c:title>
          <c:tx>
            <c:rich>
              <a:bodyPr/>
              <a:lstStyle/>
              <a:p>
                <a:pPr>
                  <a:defRPr sz="1595" b="1" i="0" u="none" strike="noStrike" baseline="0">
                    <a:solidFill>
                      <a:srgbClr val="008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bruttó villamosenergia-termelés, TWh</a:t>
                </a:r>
              </a:p>
            </c:rich>
          </c:tx>
          <c:layout>
            <c:manualLayout>
              <c:xMode val="edge"/>
              <c:yMode val="edge"/>
              <c:x val="8.768761517077622E-3"/>
              <c:y val="8.8022362405464405E-2"/>
            </c:manualLayout>
          </c:layout>
          <c:overlay val="0"/>
          <c:spPr>
            <a:noFill/>
            <a:ln w="25385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385">
            <a:solidFill>
              <a:srgbClr val="008000"/>
            </a:solidFill>
            <a:prstDash val="solid"/>
          </a:ln>
        </c:spPr>
        <c:txPr>
          <a:bodyPr rot="0" vert="horz"/>
          <a:lstStyle/>
          <a:p>
            <a:pPr>
              <a:defRPr sz="1875" b="1" i="0" u="none" strike="noStrike" baseline="0">
                <a:solidFill>
                  <a:srgbClr val="008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31208960"/>
        <c:crosses val="autoZero"/>
        <c:crossBetween val="between"/>
      </c:valAx>
      <c:spPr>
        <a:noFill/>
        <a:ln w="25402">
          <a:noFill/>
        </a:ln>
      </c:spPr>
    </c:plotArea>
    <c:legend>
      <c:legendPos val="b"/>
      <c:layout>
        <c:manualLayout>
          <c:xMode val="edge"/>
          <c:yMode val="edge"/>
          <c:x val="9.4952188277759239E-2"/>
          <c:y val="2.9221017767489098E-2"/>
          <c:w val="0.67989171409026805"/>
          <c:h val="8.0305927342256334E-2"/>
        </c:manualLayout>
      </c:layout>
      <c:overlay val="0"/>
      <c:spPr>
        <a:noFill/>
        <a:ln w="25385">
          <a:noFill/>
        </a:ln>
      </c:spPr>
      <c:txPr>
        <a:bodyPr/>
        <a:lstStyle/>
        <a:p>
          <a:pPr>
            <a:defRPr sz="1600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2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BBA85-FD7E-468B-BD66-F0E2BC5E8706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B2584-9858-426F-8C97-566F31510A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435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995" y="4344949"/>
            <a:ext cx="5488011" cy="4113473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8522" indent="-287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1573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2202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72831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33460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94089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54718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15347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996" y="4344949"/>
            <a:ext cx="5488011" cy="4113474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995" y="4344949"/>
            <a:ext cx="5488011" cy="4113473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8522" indent="-287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1573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2202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72831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33460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94089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54718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15347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996" y="4344949"/>
            <a:ext cx="5488011" cy="4113474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8522" indent="-287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1573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2202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72831" indent="-2303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33460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94089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54718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15347" indent="-230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996" y="4344949"/>
            <a:ext cx="5488011" cy="4113474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3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29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55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19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49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6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39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0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78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58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23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188" y="466725"/>
            <a:ext cx="8132762" cy="1079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11188" y="1619250"/>
            <a:ext cx="3989387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990975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17415-0CBB-4F74-8140-6D24FBDC0C1C}" type="datetimeFigureOut">
              <a:rPr lang="en-GB" smtClean="0"/>
              <a:pPr/>
              <a:t>21/11/2012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6A6E4-2C6C-4E86-8CDD-42EC6A0EA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2.xls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47020"/>
            <a:ext cx="7772400" cy="2581368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i="1" dirty="0" smtClean="0">
                <a:solidFill>
                  <a:schemeClr val="accent2"/>
                </a:solidFill>
                <a:latin typeface="Arial" charset="0"/>
              </a:rPr>
              <a:t>     A megújuló energiaforrások szerepe az ország energiaellátásában</a:t>
            </a:r>
            <a:endParaRPr lang="en-GB" b="1" i="1" dirty="0" smtClean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051" name="Alcím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93013" cy="1752600"/>
          </a:xfrm>
        </p:spPr>
        <p:txBody>
          <a:bodyPr>
            <a:normAutofit fontScale="85000" lnSpcReduction="20000"/>
          </a:bodyPr>
          <a:lstStyle/>
          <a:p>
            <a:endParaRPr lang="hu-HU" dirty="0" smtClean="0"/>
          </a:p>
          <a:p>
            <a:r>
              <a:rPr lang="hu-HU" dirty="0" smtClean="0"/>
              <a:t>Bakács István, elnök</a:t>
            </a:r>
          </a:p>
          <a:p>
            <a:r>
              <a:rPr lang="hu-HU" dirty="0" smtClean="0"/>
              <a:t> </a:t>
            </a:r>
            <a:r>
              <a:rPr lang="hu-HU" dirty="0" err="1" smtClean="0"/>
              <a:t>Pro-Energia</a:t>
            </a:r>
            <a:r>
              <a:rPr lang="hu-HU" dirty="0" smtClean="0"/>
              <a:t> Konferencia</a:t>
            </a:r>
          </a:p>
          <a:p>
            <a:r>
              <a:rPr lang="hu-HU" dirty="0" smtClean="0"/>
              <a:t>Budapest, 2012.november 14</a:t>
            </a:r>
            <a:endParaRPr lang="en-GB" dirty="0" smtClean="0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2362200" y="914400"/>
            <a:ext cx="6172200" cy="228600"/>
          </a:xfrm>
          <a:prstGeom prst="diamond">
            <a:avLst/>
          </a:prstGeom>
          <a:gradFill rotWithShape="0">
            <a:gsLst>
              <a:gs pos="0">
                <a:schemeClr val="accent2"/>
              </a:gs>
              <a:gs pos="50000">
                <a:srgbClr val="0099FF"/>
              </a:gs>
              <a:gs pos="100000">
                <a:schemeClr val="accent2"/>
              </a:gs>
            </a:gsLst>
            <a:lin ang="5400000" scaled="1"/>
          </a:gradFill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2053" name="Object 6"/>
          <p:cNvGraphicFramePr>
            <a:graphicFrameLocks noChangeAspect="1"/>
          </p:cNvGraphicFramePr>
          <p:nvPr/>
        </p:nvGraphicFramePr>
        <p:xfrm>
          <a:off x="228600" y="228600"/>
          <a:ext cx="1782763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Photo Editor Photo" r:id="rId3" imgW="2857899" imgH="3296110" progId="">
                  <p:embed/>
                </p:oleObj>
              </mc:Choice>
              <mc:Fallback>
                <p:oleObj name="Photo Editor Photo" r:id="rId3" imgW="2857899" imgH="329611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1782763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2581003" y="1295400"/>
            <a:ext cx="61722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4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hu-HU" sz="3000" b="1" i="1">
                <a:solidFill>
                  <a:schemeClr val="accent2"/>
                </a:solidFill>
                <a:latin typeface="Arial" charset="0"/>
              </a:rPr>
              <a:t> </a:t>
            </a:r>
            <a:endParaRPr lang="en-GB" sz="3000" b="1" i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 rot="9335056">
            <a:off x="2438400" y="2362200"/>
            <a:ext cx="586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GB" sz="3200" b="1" i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7" name="Text Box 12"/>
          <p:cNvSpPr txBox="1">
            <a:spLocks noChangeArrowheads="1"/>
          </p:cNvSpPr>
          <p:nvPr/>
        </p:nvSpPr>
        <p:spPr bwMode="auto">
          <a:xfrm rot="-1970424">
            <a:off x="2349501" y="2506135"/>
            <a:ext cx="5678488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hu-HU" sz="2800" b="1" i="1">
                <a:solidFill>
                  <a:srgbClr val="FF0000"/>
                </a:solidFill>
                <a:latin typeface="Arial" charset="0"/>
              </a:rPr>
              <a:t> </a:t>
            </a:r>
            <a:endParaRPr lang="en-GB" sz="2800" b="1" i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 rot="809744">
            <a:off x="3132138" y="5876925"/>
            <a:ext cx="698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600" b="1" i="1">
                <a:solidFill>
                  <a:srgbClr val="3333FF"/>
                </a:solidFill>
                <a:latin typeface="Arial" charset="0"/>
              </a:rPr>
              <a:t> </a:t>
            </a:r>
            <a:endParaRPr lang="en-GB" sz="2600" b="1" i="1">
              <a:solidFill>
                <a:srgbClr val="3333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EU előírások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2001/77 Direktíva-  2010-re 3,6% a villanyban- </a:t>
            </a:r>
            <a:r>
              <a:rPr lang="hu-H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Mo.részére-</a:t>
            </a:r>
            <a:r>
              <a:rPr lang="hu-HU" dirty="0" err="1" smtClean="0">
                <a:solidFill>
                  <a:srgbClr val="FF0000"/>
                </a:solidFill>
              </a:rPr>
              <a:t>teljesült</a:t>
            </a:r>
            <a:endParaRPr lang="hu-HU" dirty="0" smtClean="0">
              <a:solidFill>
                <a:srgbClr val="FF0000"/>
              </a:solidFill>
            </a:endParaRPr>
          </a:p>
          <a:p>
            <a:r>
              <a:rPr lang="hu-HU" dirty="0" smtClean="0"/>
              <a:t>2003/30 Direktíva- </a:t>
            </a:r>
            <a:r>
              <a:rPr lang="hu-HU" dirty="0" err="1" smtClean="0"/>
              <a:t>bioüzemanyagok</a:t>
            </a:r>
            <a:r>
              <a:rPr lang="hu-HU" dirty="0" smtClean="0"/>
              <a:t> aránya-</a:t>
            </a:r>
            <a:r>
              <a:rPr lang="hu-HU" dirty="0" smtClean="0">
                <a:solidFill>
                  <a:srgbClr val="FF0000"/>
                </a:solidFill>
              </a:rPr>
              <a:t>teljesült</a:t>
            </a:r>
          </a:p>
          <a:p>
            <a:r>
              <a:rPr lang="hu-HU" dirty="0" smtClean="0"/>
              <a:t>2009/28 Direktíva- a 3x20 elv-10% bioüzemanyag-Mo.-13% megújuló, NMCST előírása-</a:t>
            </a:r>
            <a:r>
              <a:rPr lang="hu-HU" dirty="0" smtClean="0">
                <a:solidFill>
                  <a:srgbClr val="FF0000"/>
                </a:solidFill>
              </a:rPr>
              <a:t> 14,65%</a:t>
            </a:r>
            <a:r>
              <a:rPr lang="hu-HU" dirty="0" smtClean="0"/>
              <a:t>(</a:t>
            </a:r>
            <a:r>
              <a:rPr lang="hu-HU" dirty="0" err="1" smtClean="0"/>
              <a:t>bioüzemanyag-</a:t>
            </a:r>
            <a:r>
              <a:rPr lang="hu-HU" dirty="0" smtClean="0"/>
              <a:t> felülvizsgálat alatt – 5% lesz, megkötésekkel)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607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Hazai dokumentumok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Nemzeti Megújulós Cselekvési Terv-2010</a:t>
            </a:r>
          </a:p>
          <a:p>
            <a:r>
              <a:rPr lang="hu-HU" dirty="0" smtClean="0"/>
              <a:t>Nemzeti Energiastratégia 2011</a:t>
            </a:r>
          </a:p>
          <a:p>
            <a:r>
              <a:rPr lang="hu-HU" dirty="0" smtClean="0"/>
              <a:t>Nemzeti Energiahatékonysági CST 2012</a:t>
            </a:r>
          </a:p>
          <a:p>
            <a:r>
              <a:rPr lang="hu-HU" dirty="0" smtClean="0"/>
              <a:t>Energiastratégiai Cselekvési Tervek-2013-előkészületben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dirty="0" smtClean="0">
                <a:solidFill>
                  <a:srgbClr val="FF0000"/>
                </a:solidFill>
              </a:rPr>
              <a:t>Probléma: az összhang hiánya…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7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" y="908721"/>
            <a:ext cx="9144000" cy="594927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207963" y="404664"/>
            <a:ext cx="7353300" cy="427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b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Megújuló energiahordozók áttekintése</a:t>
            </a:r>
            <a:endParaRPr lang="hu-HU" b="1" kern="10" dirty="0">
              <a:ln w="9525">
                <a:solidFill>
                  <a:srgbClr val="000080"/>
                </a:solidFill>
                <a:round/>
                <a:headEnd/>
                <a:tailEnd/>
              </a:ln>
              <a:solidFill>
                <a:srgbClr val="CCCCFF"/>
              </a:solidFill>
              <a:effectLst>
                <a:outerShdw dist="35921" dir="2700000" algn="ctr" rotWithShape="0">
                  <a:schemeClr val="tx1"/>
                </a:outerShdw>
              </a:effectLst>
              <a:latin typeface="Arial Black"/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379413" y="5467202"/>
            <a:ext cx="4008437" cy="427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b="1" kern="10">
                <a:ln w="9525">
                  <a:solidFill>
                    <a:srgbClr val="990099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Végső energiahordozók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87400" y="3725714"/>
            <a:ext cx="2447925" cy="649288"/>
          </a:xfrm>
          <a:prstGeom prst="rect">
            <a:avLst/>
          </a:prstGeom>
          <a:solidFill>
            <a:srgbClr val="CC0099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Villamos energia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67100" y="3725714"/>
            <a:ext cx="2447925" cy="649288"/>
          </a:xfrm>
          <a:prstGeom prst="rect">
            <a:avLst/>
          </a:prstGeom>
          <a:solidFill>
            <a:srgbClr val="FF66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Hőenergia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337300" y="3778832"/>
            <a:ext cx="2447925" cy="649288"/>
          </a:xfrm>
          <a:prstGeom prst="rect">
            <a:avLst/>
          </a:prstGeom>
          <a:solidFill>
            <a:srgbClr val="996633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Üzemanyag, gáz</a:t>
            </a:r>
            <a:endParaRPr lang="hu-H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0" name="AutoShape 8"/>
          <p:cNvCxnSpPr>
            <a:cxnSpLocks noChangeShapeType="1"/>
            <a:endCxn id="7" idx="0"/>
          </p:cNvCxnSpPr>
          <p:nvPr/>
        </p:nvCxnSpPr>
        <p:spPr bwMode="auto">
          <a:xfrm rot="5400000">
            <a:off x="2159000" y="1563540"/>
            <a:ext cx="2014537" cy="2309812"/>
          </a:xfrm>
          <a:prstGeom prst="bentConnector3">
            <a:avLst>
              <a:gd name="adj1" fmla="val 28838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" name="AutoShape 9"/>
          <p:cNvCxnSpPr>
            <a:cxnSpLocks noChangeShapeType="1"/>
            <a:stCxn id="18" idx="2"/>
          </p:cNvCxnSpPr>
          <p:nvPr/>
        </p:nvCxnSpPr>
        <p:spPr bwMode="auto">
          <a:xfrm rot="5400000">
            <a:off x="1321593" y="1953271"/>
            <a:ext cx="1998663" cy="1549400"/>
          </a:xfrm>
          <a:prstGeom prst="bentConnector3">
            <a:avLst>
              <a:gd name="adj1" fmla="val 17153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" name="AutoShape 10"/>
          <p:cNvCxnSpPr>
            <a:cxnSpLocks noChangeShapeType="1"/>
          </p:cNvCxnSpPr>
          <p:nvPr/>
        </p:nvCxnSpPr>
        <p:spPr bwMode="auto">
          <a:xfrm rot="5400000">
            <a:off x="59531" y="2726383"/>
            <a:ext cx="1998663" cy="3175"/>
          </a:xfrm>
          <a:prstGeom prst="bentConnector3">
            <a:avLst>
              <a:gd name="adj1" fmla="val 49958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3" name="AutoShape 11"/>
          <p:cNvCxnSpPr>
            <a:cxnSpLocks noChangeShapeType="1"/>
            <a:endCxn id="8" idx="0"/>
          </p:cNvCxnSpPr>
          <p:nvPr/>
        </p:nvCxnSpPr>
        <p:spPr bwMode="auto">
          <a:xfrm rot="5400000">
            <a:off x="4675982" y="1726258"/>
            <a:ext cx="2014537" cy="1984375"/>
          </a:xfrm>
          <a:prstGeom prst="bentConnector3">
            <a:avLst>
              <a:gd name="adj1" fmla="val 72810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" name="AutoShape 12"/>
          <p:cNvCxnSpPr>
            <a:cxnSpLocks noChangeShapeType="1"/>
          </p:cNvCxnSpPr>
          <p:nvPr/>
        </p:nvCxnSpPr>
        <p:spPr bwMode="auto">
          <a:xfrm rot="5400000">
            <a:off x="5634831" y="1405584"/>
            <a:ext cx="2016125" cy="2627312"/>
          </a:xfrm>
          <a:prstGeom prst="bentConnector3">
            <a:avLst>
              <a:gd name="adj1" fmla="val 81102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" name="AutoShape 13"/>
          <p:cNvCxnSpPr>
            <a:cxnSpLocks noChangeShapeType="1"/>
          </p:cNvCxnSpPr>
          <p:nvPr/>
        </p:nvCxnSpPr>
        <p:spPr bwMode="auto">
          <a:xfrm rot="5400000">
            <a:off x="3556794" y="2237433"/>
            <a:ext cx="2009775" cy="957263"/>
          </a:xfrm>
          <a:prstGeom prst="bentConnector3">
            <a:avLst>
              <a:gd name="adj1" fmla="val 65005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6" name="AutoShape 14"/>
          <p:cNvCxnSpPr>
            <a:cxnSpLocks noChangeShapeType="1"/>
            <a:endCxn id="9" idx="0"/>
          </p:cNvCxnSpPr>
          <p:nvPr/>
        </p:nvCxnSpPr>
        <p:spPr bwMode="auto">
          <a:xfrm rot="5400000">
            <a:off x="7060406" y="2265151"/>
            <a:ext cx="2014537" cy="1012825"/>
          </a:xfrm>
          <a:prstGeom prst="bentConnector3">
            <a:avLst>
              <a:gd name="adj1" fmla="val 88889"/>
            </a:avLst>
          </a:prstGeom>
          <a:noFill/>
          <a:ln w="38100">
            <a:solidFill>
              <a:srgbClr val="996633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790575" y="1079352"/>
            <a:ext cx="1439863" cy="649287"/>
          </a:xfrm>
          <a:prstGeom prst="rect">
            <a:avLst/>
          </a:prstGeom>
          <a:solidFill>
            <a:srgbClr val="0000FF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Víz</a:t>
            </a:r>
            <a:r>
              <a:rPr lang="hu-HU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/>
            <a:r>
              <a:rPr lang="hu-HU" sz="1400" b="1" dirty="0">
                <a:solidFill>
                  <a:schemeClr val="bg1"/>
                </a:solidFill>
                <a:latin typeface="Arial" charset="0"/>
              </a:rPr>
              <a:t>(árapály, hullám)</a:t>
            </a:r>
            <a:endParaRPr lang="hu-H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2374900" y="1079352"/>
            <a:ext cx="1439863" cy="649287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>
                <a:latin typeface="Arial" charset="0"/>
              </a:rPr>
              <a:t>Szél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957638" y="1079352"/>
            <a:ext cx="1439862" cy="649287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Nap</a:t>
            </a:r>
          </a:p>
        </p:txBody>
      </p:sp>
      <p:cxnSp>
        <p:nvCxnSpPr>
          <p:cNvPr id="20" name="AutoShape 20"/>
          <p:cNvCxnSpPr>
            <a:cxnSpLocks noChangeShapeType="1"/>
          </p:cNvCxnSpPr>
          <p:nvPr/>
        </p:nvCxnSpPr>
        <p:spPr bwMode="auto">
          <a:xfrm rot="5400000" flipH="1" flipV="1">
            <a:off x="3511550" y="3600302"/>
            <a:ext cx="33337" cy="1582738"/>
          </a:xfrm>
          <a:prstGeom prst="bentConnector3">
            <a:avLst>
              <a:gd name="adj1" fmla="val -828574"/>
            </a:avLst>
          </a:prstGeom>
          <a:noFill/>
          <a:ln w="28575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1" name="AutoShape 21"/>
          <p:cNvCxnSpPr>
            <a:cxnSpLocks noChangeShapeType="1"/>
          </p:cNvCxnSpPr>
          <p:nvPr/>
        </p:nvCxnSpPr>
        <p:spPr bwMode="auto">
          <a:xfrm rot="5400000" flipH="1" flipV="1">
            <a:off x="3556000" y="2835127"/>
            <a:ext cx="15875" cy="3095625"/>
          </a:xfrm>
          <a:prstGeom prst="bentConnector3">
            <a:avLst>
              <a:gd name="adj1" fmla="val -3490000"/>
            </a:avLst>
          </a:prstGeom>
          <a:noFill/>
          <a:ln w="28575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2" name="AutoShape 22"/>
          <p:cNvCxnSpPr>
            <a:cxnSpLocks noChangeShapeType="1"/>
          </p:cNvCxnSpPr>
          <p:nvPr/>
        </p:nvCxnSpPr>
        <p:spPr bwMode="auto">
          <a:xfrm rot="5400000" flipH="1" flipV="1">
            <a:off x="4318000" y="1369865"/>
            <a:ext cx="22225" cy="6032500"/>
          </a:xfrm>
          <a:prstGeom prst="bentConnector3">
            <a:avLst>
              <a:gd name="adj1" fmla="val -3621431"/>
            </a:avLst>
          </a:prstGeom>
          <a:noFill/>
          <a:ln w="28575">
            <a:solidFill>
              <a:srgbClr val="996633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2771775" y="4806802"/>
            <a:ext cx="1368425" cy="287337"/>
          </a:xfrm>
          <a:prstGeom prst="rect">
            <a:avLst/>
          </a:prstGeom>
          <a:solidFill>
            <a:srgbClr val="FF6600"/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/>
            <a:r>
              <a:rPr lang="hu-H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hőszivattyú</a:t>
            </a: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5148263" y="5056039"/>
            <a:ext cx="1138237" cy="287338"/>
          </a:xfrm>
          <a:prstGeom prst="rect">
            <a:avLst/>
          </a:prstGeom>
          <a:solidFill>
            <a:srgbClr val="996633"/>
          </a:solidFill>
          <a:ln w="12700">
            <a:solidFill>
              <a:srgbClr val="996633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/>
            <a:r>
              <a:rPr lang="hu-H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hidrogén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859338" y="2725589"/>
            <a:ext cx="360362" cy="144463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6483350" y="2714477"/>
            <a:ext cx="360363" cy="144462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cxnSp>
        <p:nvCxnSpPr>
          <p:cNvPr id="27" name="AutoShape 28"/>
          <p:cNvCxnSpPr>
            <a:cxnSpLocks noChangeShapeType="1"/>
          </p:cNvCxnSpPr>
          <p:nvPr/>
        </p:nvCxnSpPr>
        <p:spPr bwMode="auto">
          <a:xfrm rot="5400000">
            <a:off x="4265613" y="431652"/>
            <a:ext cx="2016125" cy="4575175"/>
          </a:xfrm>
          <a:prstGeom prst="bentConnector3">
            <a:avLst>
              <a:gd name="adj1" fmla="val 53463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4859338" y="2443014"/>
            <a:ext cx="360362" cy="144463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cxnSp>
        <p:nvCxnSpPr>
          <p:cNvPr id="29" name="AutoShape 30"/>
          <p:cNvCxnSpPr>
            <a:cxnSpLocks noChangeShapeType="1"/>
          </p:cNvCxnSpPr>
          <p:nvPr/>
        </p:nvCxnSpPr>
        <p:spPr bwMode="auto">
          <a:xfrm rot="5400000">
            <a:off x="3218656" y="989659"/>
            <a:ext cx="2016125" cy="3459162"/>
          </a:xfrm>
          <a:prstGeom prst="bentConnector3">
            <a:avLst>
              <a:gd name="adj1" fmla="val 40315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5580063" y="1079352"/>
            <a:ext cx="1439862" cy="649287"/>
          </a:xfrm>
          <a:prstGeom prst="rect">
            <a:avLst/>
          </a:prstGeom>
          <a:solidFill>
            <a:srgbClr val="CC00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Földhő</a:t>
            </a:r>
            <a:r>
              <a:rPr lang="hu-HU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/>
            <a:r>
              <a:rPr lang="hu-HU" sz="1400" b="1" dirty="0">
                <a:solidFill>
                  <a:schemeClr val="bg1"/>
                </a:solidFill>
                <a:latin typeface="Arial" charset="0"/>
              </a:rPr>
              <a:t>(geotermikus)</a:t>
            </a:r>
            <a:endParaRPr lang="hu-H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7224713" y="1084114"/>
            <a:ext cx="1439862" cy="649288"/>
          </a:xfrm>
          <a:prstGeom prst="rect">
            <a:avLst/>
          </a:prstGeom>
          <a:solidFill>
            <a:srgbClr val="00FF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>
                <a:latin typeface="Arial" charset="0"/>
              </a:rPr>
              <a:t>Bio </a:t>
            </a:r>
          </a:p>
          <a:p>
            <a:pPr algn="ctr"/>
            <a:r>
              <a:rPr lang="hu-HU" sz="1400" b="1">
                <a:latin typeface="Arial" charset="0"/>
              </a:rPr>
              <a:t>(gázok, hulladék)</a:t>
            </a: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4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1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A múlt és a jelen</a:t>
            </a:r>
            <a:r>
              <a:rPr lang="hu-HU" dirty="0" smtClean="0"/>
              <a:t>…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2010-2011-csökkenő részarány</a:t>
            </a:r>
          </a:p>
          <a:p>
            <a:r>
              <a:rPr lang="hu-HU" dirty="0" smtClean="0"/>
              <a:t>KÁT </a:t>
            </a:r>
            <a:r>
              <a:rPr lang="hu-HU" dirty="0" err="1" smtClean="0"/>
              <a:t>problémái-METÁR</a:t>
            </a:r>
            <a:r>
              <a:rPr lang="hu-HU" dirty="0" smtClean="0"/>
              <a:t> hiánya (differenciálás)</a:t>
            </a:r>
          </a:p>
          <a:p>
            <a:r>
              <a:rPr lang="hu-HU" dirty="0" smtClean="0"/>
              <a:t>Egyéb szabályozási problémák (</a:t>
            </a:r>
            <a:r>
              <a:rPr lang="hu-HU" dirty="0" err="1" smtClean="0"/>
              <a:t>pl.depóniagáz</a:t>
            </a:r>
            <a:r>
              <a:rPr lang="hu-HU" dirty="0" smtClean="0"/>
              <a:t>)</a:t>
            </a:r>
          </a:p>
          <a:p>
            <a:r>
              <a:rPr lang="hu-HU" dirty="0" smtClean="0"/>
              <a:t>Gazdaságpolitikai intézkedések-fatüzelés..</a:t>
            </a:r>
          </a:p>
          <a:p>
            <a:endParaRPr lang="hu-HU" dirty="0"/>
          </a:p>
          <a:p>
            <a:r>
              <a:rPr lang="hu-HU" dirty="0" smtClean="0">
                <a:solidFill>
                  <a:srgbClr val="FFC000"/>
                </a:solidFill>
              </a:rPr>
              <a:t>„Bakonyi Erőmű pert nyert a MEH ellen…”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8604448" y="3861048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1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20604" y="1162871"/>
            <a:ext cx="9136970" cy="580860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9391771"/>
              </p:ext>
            </p:extLst>
          </p:nvPr>
        </p:nvGraphicFramePr>
        <p:xfrm>
          <a:off x="-226219" y="1115985"/>
          <a:ext cx="9015413" cy="582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r:id="rId5" imgW="9016765" imgH="5828281" progId="Excel.Sheet.8">
                  <p:embed/>
                </p:oleObj>
              </mc:Choice>
              <mc:Fallback>
                <p:oleObj r:id="rId5" imgW="9016765" imgH="5828281" progId="Excel.Sheet.8">
                  <p:embed/>
                  <p:pic>
                    <p:nvPicPr>
                      <p:cNvPr id="0" name="Picture 2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6219" y="1115985"/>
                        <a:ext cx="9015413" cy="5824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1357313" y="4168775"/>
            <a:ext cx="7207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261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097088" y="4067175"/>
            <a:ext cx="7207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326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860675" y="3290888"/>
            <a:ext cx="7207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868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638550" y="2190750"/>
            <a:ext cx="7207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1646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4411663" y="2574925"/>
            <a:ext cx="7207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1371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160963" y="2170113"/>
            <a:ext cx="7207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1669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910263" y="1287463"/>
            <a:ext cx="719137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2259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6686550" y="785813"/>
            <a:ext cx="7207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2628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7450138" y="655638"/>
            <a:ext cx="7207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2730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8204200" y="1092200"/>
            <a:ext cx="7191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1600" b="1" dirty="0">
                <a:latin typeface="+mn-lt"/>
              </a:rPr>
              <a:t>2441</a:t>
            </a:r>
          </a:p>
        </p:txBody>
      </p:sp>
      <p:sp>
        <p:nvSpPr>
          <p:cNvPr id="15" name="Ellipszis 16"/>
          <p:cNvSpPr>
            <a:spLocks noChangeArrowheads="1"/>
          </p:cNvSpPr>
          <p:nvPr/>
        </p:nvSpPr>
        <p:spPr bwMode="auto">
          <a:xfrm>
            <a:off x="1403350" y="3802063"/>
            <a:ext cx="612775" cy="360362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0,8%</a:t>
            </a:r>
          </a:p>
        </p:txBody>
      </p:sp>
      <p:sp>
        <p:nvSpPr>
          <p:cNvPr id="16" name="Ellipszis 17"/>
          <p:cNvSpPr>
            <a:spLocks noChangeArrowheads="1"/>
          </p:cNvSpPr>
          <p:nvPr/>
        </p:nvSpPr>
        <p:spPr bwMode="auto">
          <a:xfrm>
            <a:off x="2157413" y="3729038"/>
            <a:ext cx="611187" cy="360362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1,0%</a:t>
            </a:r>
          </a:p>
        </p:txBody>
      </p:sp>
      <p:sp>
        <p:nvSpPr>
          <p:cNvPr id="17" name="Ellipszis 18"/>
          <p:cNvSpPr>
            <a:spLocks noChangeArrowheads="1"/>
          </p:cNvSpPr>
          <p:nvPr/>
        </p:nvSpPr>
        <p:spPr bwMode="auto">
          <a:xfrm>
            <a:off x="2921000" y="2935288"/>
            <a:ext cx="611188" cy="358775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 dirty="0"/>
              <a:t>2,8%</a:t>
            </a:r>
          </a:p>
        </p:txBody>
      </p:sp>
      <p:sp>
        <p:nvSpPr>
          <p:cNvPr id="18" name="Ellipszis 19"/>
          <p:cNvSpPr>
            <a:spLocks noChangeArrowheads="1"/>
          </p:cNvSpPr>
          <p:nvPr/>
        </p:nvSpPr>
        <p:spPr bwMode="auto">
          <a:xfrm>
            <a:off x="3698875" y="1857375"/>
            <a:ext cx="611188" cy="360363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5,0%</a:t>
            </a:r>
          </a:p>
        </p:txBody>
      </p:sp>
      <p:sp>
        <p:nvSpPr>
          <p:cNvPr id="20" name="Ellipszis 20"/>
          <p:cNvSpPr>
            <a:spLocks noChangeArrowheads="1"/>
          </p:cNvSpPr>
          <p:nvPr/>
        </p:nvSpPr>
        <p:spPr bwMode="auto">
          <a:xfrm>
            <a:off x="4448175" y="2189163"/>
            <a:ext cx="611188" cy="358775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4,1%</a:t>
            </a:r>
          </a:p>
        </p:txBody>
      </p:sp>
      <p:sp>
        <p:nvSpPr>
          <p:cNvPr id="21" name="Ellipszis 21"/>
          <p:cNvSpPr>
            <a:spLocks noChangeArrowheads="1"/>
          </p:cNvSpPr>
          <p:nvPr/>
        </p:nvSpPr>
        <p:spPr bwMode="auto">
          <a:xfrm>
            <a:off x="5181600" y="1795463"/>
            <a:ext cx="612775" cy="360362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4,5%</a:t>
            </a:r>
          </a:p>
        </p:txBody>
      </p:sp>
      <p:sp>
        <p:nvSpPr>
          <p:cNvPr id="22" name="Ellipszis 22"/>
          <p:cNvSpPr>
            <a:spLocks noChangeArrowheads="1"/>
          </p:cNvSpPr>
          <p:nvPr/>
        </p:nvSpPr>
        <p:spPr bwMode="auto">
          <a:xfrm>
            <a:off x="5948363" y="935038"/>
            <a:ext cx="611187" cy="360362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30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6,1%</a:t>
            </a:r>
          </a:p>
        </p:txBody>
      </p:sp>
      <p:sp>
        <p:nvSpPr>
          <p:cNvPr id="23" name="Ellipszis 23"/>
          <p:cNvSpPr>
            <a:spLocks noChangeArrowheads="1"/>
          </p:cNvSpPr>
          <p:nvPr/>
        </p:nvSpPr>
        <p:spPr bwMode="auto">
          <a:xfrm>
            <a:off x="6738938" y="415925"/>
            <a:ext cx="611187" cy="360363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7,9%</a:t>
            </a:r>
          </a:p>
        </p:txBody>
      </p:sp>
      <p:sp>
        <p:nvSpPr>
          <p:cNvPr id="24" name="Ellipszis 24"/>
          <p:cNvSpPr>
            <a:spLocks noChangeArrowheads="1"/>
          </p:cNvSpPr>
          <p:nvPr/>
        </p:nvSpPr>
        <p:spPr bwMode="auto">
          <a:xfrm>
            <a:off x="7500938" y="303213"/>
            <a:ext cx="611187" cy="358775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7,9%</a:t>
            </a:r>
          </a:p>
        </p:txBody>
      </p:sp>
      <p:sp>
        <p:nvSpPr>
          <p:cNvPr id="25" name="Ellipszis 25"/>
          <p:cNvSpPr>
            <a:spLocks noChangeArrowheads="1"/>
          </p:cNvSpPr>
          <p:nvPr/>
        </p:nvSpPr>
        <p:spPr bwMode="auto">
          <a:xfrm>
            <a:off x="8235950" y="723900"/>
            <a:ext cx="611188" cy="358775"/>
          </a:xfrm>
          <a:prstGeom prst="ellipse">
            <a:avLst/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30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7,2%</a:t>
            </a:r>
          </a:p>
        </p:txBody>
      </p:sp>
      <p:sp>
        <p:nvSpPr>
          <p:cNvPr id="26" name="Téglalap feliratnak 26"/>
          <p:cNvSpPr>
            <a:spLocks noChangeArrowheads="1"/>
          </p:cNvSpPr>
          <p:nvPr/>
        </p:nvSpPr>
        <p:spPr bwMode="auto">
          <a:xfrm>
            <a:off x="1403350" y="700088"/>
            <a:ext cx="2520950" cy="503237"/>
          </a:xfrm>
          <a:prstGeom prst="wedgeRectCallout">
            <a:avLst>
              <a:gd name="adj1" fmla="val 46231"/>
              <a:gd name="adj2" fmla="val 184657"/>
            </a:avLst>
          </a:prstGeom>
          <a:solidFill>
            <a:srgbClr val="B0FF6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0" tIns="0" rIns="0" bIns="0" anchor="ctr"/>
          <a:lstStyle/>
          <a:p>
            <a:pPr algn="ctr"/>
            <a:r>
              <a:rPr lang="hu-HU" sz="1400" b="1"/>
              <a:t>részarány a hazai nettó villamosenergia-termelésből</a:t>
            </a:r>
          </a:p>
        </p:txBody>
      </p:sp>
      <p:sp>
        <p:nvSpPr>
          <p:cNvPr id="27" name="Ellipszis 16"/>
          <p:cNvSpPr>
            <a:spLocks noChangeArrowheads="1"/>
          </p:cNvSpPr>
          <p:nvPr/>
        </p:nvSpPr>
        <p:spPr bwMode="auto">
          <a:xfrm>
            <a:off x="134778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0,7%</a:t>
            </a:r>
          </a:p>
        </p:txBody>
      </p:sp>
      <p:sp>
        <p:nvSpPr>
          <p:cNvPr id="28" name="Ellipszis 16"/>
          <p:cNvSpPr>
            <a:spLocks noChangeArrowheads="1"/>
          </p:cNvSpPr>
          <p:nvPr/>
        </p:nvSpPr>
        <p:spPr bwMode="auto">
          <a:xfrm>
            <a:off x="8278813" y="5318125"/>
            <a:ext cx="611187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6,0%</a:t>
            </a:r>
          </a:p>
        </p:txBody>
      </p:sp>
      <p:sp>
        <p:nvSpPr>
          <p:cNvPr id="29" name="Ellipszis 16"/>
          <p:cNvSpPr>
            <a:spLocks noChangeArrowheads="1"/>
          </p:cNvSpPr>
          <p:nvPr/>
        </p:nvSpPr>
        <p:spPr bwMode="auto">
          <a:xfrm>
            <a:off x="7531100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6,9%</a:t>
            </a:r>
          </a:p>
        </p:txBody>
      </p:sp>
      <p:sp>
        <p:nvSpPr>
          <p:cNvPr id="30" name="Ellipszis 16"/>
          <p:cNvSpPr>
            <a:spLocks noChangeArrowheads="1"/>
          </p:cNvSpPr>
          <p:nvPr/>
        </p:nvSpPr>
        <p:spPr bwMode="auto">
          <a:xfrm>
            <a:off x="675798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6,8%</a:t>
            </a:r>
          </a:p>
        </p:txBody>
      </p:sp>
      <p:sp>
        <p:nvSpPr>
          <p:cNvPr id="31" name="Ellipszis 16"/>
          <p:cNvSpPr>
            <a:spLocks noChangeArrowheads="1"/>
          </p:cNvSpPr>
          <p:nvPr/>
        </p:nvSpPr>
        <p:spPr bwMode="auto">
          <a:xfrm>
            <a:off x="212883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0,9%</a:t>
            </a:r>
          </a:p>
        </p:txBody>
      </p:sp>
      <p:sp>
        <p:nvSpPr>
          <p:cNvPr id="32" name="Ellipszis 16"/>
          <p:cNvSpPr>
            <a:spLocks noChangeArrowheads="1"/>
          </p:cNvSpPr>
          <p:nvPr/>
        </p:nvSpPr>
        <p:spPr bwMode="auto">
          <a:xfrm>
            <a:off x="2889250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2,3%</a:t>
            </a:r>
          </a:p>
        </p:txBody>
      </p:sp>
      <p:sp>
        <p:nvSpPr>
          <p:cNvPr id="33" name="Ellipszis 16"/>
          <p:cNvSpPr>
            <a:spLocks noChangeArrowheads="1"/>
          </p:cNvSpPr>
          <p:nvPr/>
        </p:nvSpPr>
        <p:spPr bwMode="auto">
          <a:xfrm>
            <a:off x="3668713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4,2%</a:t>
            </a:r>
          </a:p>
        </p:txBody>
      </p:sp>
      <p:sp>
        <p:nvSpPr>
          <p:cNvPr id="34" name="Ellipszis 16"/>
          <p:cNvSpPr>
            <a:spLocks noChangeArrowheads="1"/>
          </p:cNvSpPr>
          <p:nvPr/>
        </p:nvSpPr>
        <p:spPr bwMode="auto">
          <a:xfrm>
            <a:off x="443388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3.4%</a:t>
            </a:r>
          </a:p>
        </p:txBody>
      </p:sp>
      <p:sp>
        <p:nvSpPr>
          <p:cNvPr id="35" name="Ellipszis 16"/>
          <p:cNvSpPr>
            <a:spLocks noChangeArrowheads="1"/>
          </p:cNvSpPr>
          <p:nvPr/>
        </p:nvSpPr>
        <p:spPr bwMode="auto">
          <a:xfrm>
            <a:off x="521493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4,1%</a:t>
            </a:r>
          </a:p>
        </p:txBody>
      </p:sp>
      <p:sp>
        <p:nvSpPr>
          <p:cNvPr id="36" name="Ellipszis 16"/>
          <p:cNvSpPr>
            <a:spLocks noChangeArrowheads="1"/>
          </p:cNvSpPr>
          <p:nvPr/>
        </p:nvSpPr>
        <p:spPr bwMode="auto">
          <a:xfrm>
            <a:off x="5983288" y="5318125"/>
            <a:ext cx="612775" cy="28892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hu-HU" sz="1200" b="1"/>
              <a:t>5,5%</a:t>
            </a:r>
          </a:p>
        </p:txBody>
      </p:sp>
      <p:sp>
        <p:nvSpPr>
          <p:cNvPr id="37" name="Téglalap feliratnak 26"/>
          <p:cNvSpPr>
            <a:spLocks noChangeArrowheads="1"/>
          </p:cNvSpPr>
          <p:nvPr/>
        </p:nvSpPr>
        <p:spPr bwMode="auto">
          <a:xfrm>
            <a:off x="98425" y="5661496"/>
            <a:ext cx="1404000" cy="431800"/>
          </a:xfrm>
          <a:prstGeom prst="wedgeRectCallout">
            <a:avLst>
              <a:gd name="adj1" fmla="val 44775"/>
              <a:gd name="adj2" fmla="val -89128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50800" dir="2400000" algn="ctr" rotWithShape="0">
              <a:schemeClr val="tx1"/>
            </a:outerShdw>
          </a:effectLst>
        </p:spPr>
        <p:txBody>
          <a:bodyPr lIns="0" tIns="0" rIns="0" bIns="0" anchor="ctr"/>
          <a:lstStyle/>
          <a:p>
            <a:pPr algn="ctr"/>
            <a:r>
              <a:rPr lang="hu-HU" sz="1200" b="1"/>
              <a:t>részarány a bruttó fogyasztásból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0">
        <p:circle/>
      </p:transition>
    </mc:Choice>
    <mc:Fallback xmlns="">
      <p:transition spd="slow" advClick="0" advTm="12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A megújulók hazai potenciáljai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Biomassza- reálisan 100-200 PJ/ év között.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(Mire használjuk? </a:t>
            </a:r>
            <a:r>
              <a:rPr lang="hu-HU" dirty="0" err="1" smtClean="0"/>
              <a:t>Közelhő</a:t>
            </a:r>
            <a:r>
              <a:rPr lang="hu-HU" dirty="0" smtClean="0"/>
              <a:t>, falufűtés, városi </a:t>
            </a:r>
            <a:r>
              <a:rPr lang="hu-HU" dirty="0" err="1" smtClean="0"/>
              <a:t>távhő</a:t>
            </a:r>
            <a:r>
              <a:rPr lang="hu-HU" dirty="0" smtClean="0"/>
              <a:t>, kapcsolt termelés, gázfelhasználás) Gazdaságos, illetve </a:t>
            </a:r>
            <a:r>
              <a:rPr lang="hu-HU" dirty="0" err="1" smtClean="0"/>
              <a:t>regulált</a:t>
            </a:r>
            <a:r>
              <a:rPr lang="hu-HU" dirty="0" smtClean="0"/>
              <a:t> méretnagyság?)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Szélenergia- akár több ezer MW (kapacitásértéke nincs, kihasználása 20% körül, </a:t>
            </a:r>
            <a:r>
              <a:rPr lang="hu-HU" dirty="0" err="1" smtClean="0"/>
              <a:t>inkánn</a:t>
            </a:r>
            <a:r>
              <a:rPr lang="hu-HU" dirty="0" smtClean="0"/>
              <a:t> </a:t>
            </a:r>
            <a:r>
              <a:rPr lang="hu-HU" dirty="0" err="1" smtClean="0"/>
              <a:t>max</a:t>
            </a:r>
            <a:r>
              <a:rPr lang="hu-HU" dirty="0" smtClean="0"/>
              <a:t> 1000 MW-a rendszer és a nemzetközi események </a:t>
            </a:r>
            <a:r>
              <a:rPr lang="hu-HU" dirty="0" err="1" smtClean="0"/>
              <a:t>függvényéban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9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A megújulók hazai potenciálja/2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Napenergia: ma drága-szabályozási probléma (</a:t>
            </a:r>
            <a:r>
              <a:rPr lang="hu-HU" dirty="0" err="1" smtClean="0"/>
              <a:t>minazonáltal</a:t>
            </a:r>
            <a:r>
              <a:rPr lang="hu-HU" dirty="0" smtClean="0"/>
              <a:t> az egyszerűbb engedélyezés, kivitelezés és finanszírozás miatt a széllel együtt nemzetközileg piacvezető. Mire használjuk? (fűtés vagy villamos-energia)</a:t>
            </a:r>
          </a:p>
          <a:p>
            <a:r>
              <a:rPr lang="hu-HU" dirty="0" smtClean="0"/>
              <a:t>Geotermikus energia- fűtés, villamos energia-alacsony </a:t>
            </a:r>
            <a:r>
              <a:rPr lang="hu-HU" dirty="0" err="1" smtClean="0"/>
              <a:t>hőpotenciál</a:t>
            </a:r>
            <a:r>
              <a:rPr lang="hu-HU" dirty="0" smtClean="0"/>
              <a:t> (épületenergetika) de </a:t>
            </a:r>
            <a:r>
              <a:rPr lang="hu-HU" dirty="0" err="1" smtClean="0"/>
              <a:t>környzetvédelmi</a:t>
            </a:r>
            <a:r>
              <a:rPr lang="hu-HU" dirty="0" smtClean="0"/>
              <a:t>  (visszasajtolás) és műszaki problémák (korrózió) ezzel együtt fejlődik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35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Megújulók hazai potenciálja/3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hu-HU" dirty="0" smtClean="0"/>
          </a:p>
          <a:p>
            <a:r>
              <a:rPr lang="hu-HU" dirty="0" smtClean="0"/>
              <a:t>Hőszivattyú–direkt beruházási támogatás kérdése- alapvetően lakossági és intézményi (H-tarifa, de villamos energia igénnyel jár)</a:t>
            </a:r>
          </a:p>
          <a:p>
            <a:r>
              <a:rPr lang="hu-HU" dirty="0" err="1" smtClean="0"/>
              <a:t>Hidrogáz-</a:t>
            </a:r>
            <a:r>
              <a:rPr lang="hu-HU" dirty="0" smtClean="0"/>
              <a:t> termálvízzel feltörő metán elégetése- néhány alkalmazás</a:t>
            </a:r>
          </a:p>
          <a:p>
            <a:r>
              <a:rPr lang="hu-HU" dirty="0" smtClean="0"/>
              <a:t>Depóniagáz- „tévedésből nem támogatják)</a:t>
            </a:r>
          </a:p>
          <a:p>
            <a:r>
              <a:rPr lang="hu-HU" dirty="0" smtClean="0"/>
              <a:t>Hulladék-társadalmi </a:t>
            </a:r>
            <a:r>
              <a:rPr lang="hu-HU" dirty="0" err="1" smtClean="0"/>
              <a:t>elgogadottság</a:t>
            </a:r>
            <a:endParaRPr lang="hu-HU" dirty="0" smtClean="0"/>
          </a:p>
          <a:p>
            <a:r>
              <a:rPr lang="hu-HU" dirty="0" err="1" smtClean="0"/>
              <a:t>Vízemergia-</a:t>
            </a:r>
            <a:r>
              <a:rPr lang="hu-HU" dirty="0" smtClean="0"/>
              <a:t> </a:t>
            </a:r>
            <a:r>
              <a:rPr lang="hu-HU" dirty="0" err="1" smtClean="0"/>
              <a:t>poltikailag</a:t>
            </a:r>
            <a:r>
              <a:rPr lang="hu-HU" dirty="0" smtClean="0"/>
              <a:t> nem támogatott, csak a kicsi (</a:t>
            </a:r>
            <a:r>
              <a:rPr lang="hu-HU" dirty="0" smtClean="0">
                <a:solidFill>
                  <a:srgbClr val="FF0000"/>
                </a:solidFill>
              </a:rPr>
              <a:t>Jobbik felvetése)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9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7030" y="692696"/>
            <a:ext cx="9136970" cy="616530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5857527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Energiewirtschaftliche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10. sz. 2012. p. 20-27.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200132"/>
              </p:ext>
            </p:extLst>
          </p:nvPr>
        </p:nvGraphicFramePr>
        <p:xfrm>
          <a:off x="250958" y="560040"/>
          <a:ext cx="8640960" cy="502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60240"/>
                <a:gridCol w="1080120"/>
                <a:gridCol w="1368714"/>
                <a:gridCol w="1331586"/>
                <a:gridCol w="1350150"/>
                <a:gridCol w="1350150"/>
              </a:tblGrid>
              <a:tr h="326436"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Egység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Biomassza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Földi szél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Tengeri szél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Szabad PV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Nettó teljesítmény</a:t>
                      </a:r>
                      <a:endParaRPr lang="hu-HU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MW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5 x 40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hu-HU" sz="1600" b="1" dirty="0" smtClean="0"/>
                        <a:t>&gt;1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Nettó hatásfok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31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26-40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Fajlagos beruházás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€/kW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2850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1050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2050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1450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2100-3350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950-1300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1100-3500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1000-2000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Éves kiterhelés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%/a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68,5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21,1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41,0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10,6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50-86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15,5-27,0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25,1-47,9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9,1-18,3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Műszaki</a:t>
                      </a:r>
                      <a:r>
                        <a:rPr lang="hu-HU" sz="1600" b="1" baseline="0" dirty="0" smtClean="0"/>
                        <a:t> é</a:t>
                      </a:r>
                      <a:r>
                        <a:rPr lang="hu-HU" sz="1600" b="1" dirty="0" smtClean="0"/>
                        <a:t>lettartam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év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25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20-40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12-30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12-30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15-30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pPr algn="l"/>
                      <a:r>
                        <a:rPr lang="hu-HU" sz="1600" b="1" dirty="0" smtClean="0"/>
                        <a:t>Építési idő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év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1,7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0,5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0,5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0,7-30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0,2-1,0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0,5-2,0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0,2-1,0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Teljesítményérték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8,0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8,0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2,0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Állandó költség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€/kW/a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152,0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50,0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120,0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33,0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Változó költség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</a:t>
                      </a:r>
                      <a:r>
                        <a:rPr lang="hu-HU" sz="1600" b="1" dirty="0" err="1" smtClean="0"/>
                        <a:t>MWh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2,8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Nemzeti Megújulós Cselekvési Terv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2010 végére készült, némi késéssel.</a:t>
            </a:r>
          </a:p>
          <a:p>
            <a:r>
              <a:rPr lang="hu-HU" dirty="0" smtClean="0"/>
              <a:t>A 2020-as 13%-os cél helyett 14,65% (</a:t>
            </a:r>
            <a:r>
              <a:rPr lang="hu-HU" dirty="0" smtClean="0">
                <a:solidFill>
                  <a:srgbClr val="FF0000"/>
                </a:solidFill>
              </a:rPr>
              <a:t>indoka?</a:t>
            </a:r>
            <a:r>
              <a:rPr lang="hu-HU" dirty="0" smtClean="0"/>
              <a:t>)</a:t>
            </a:r>
          </a:p>
          <a:p>
            <a:r>
              <a:rPr lang="hu-HU" dirty="0" smtClean="0"/>
              <a:t>Az EU 2 évente jelentést kér az időközi előrehaladásról, legközelebb 2013-ban.</a:t>
            </a:r>
          </a:p>
          <a:p>
            <a:r>
              <a:rPr lang="hu-HU" dirty="0" smtClean="0"/>
              <a:t>A kitűzött célok időarányosan nem teljesülnek..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8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116632"/>
            <a:ext cx="5486400" cy="792088"/>
          </a:xfrm>
        </p:spPr>
        <p:txBody>
          <a:bodyPr>
            <a:noAutofit/>
          </a:bodyPr>
          <a:lstStyle/>
          <a:p>
            <a:r>
              <a:rPr lang="hu-HU" sz="3200" dirty="0" smtClean="0">
                <a:solidFill>
                  <a:srgbClr val="00B0F0"/>
                </a:solidFill>
              </a:rPr>
              <a:t>      Az NMCST sarokszámai</a:t>
            </a:r>
            <a:endParaRPr lang="en-GB" sz="3200" dirty="0">
              <a:solidFill>
                <a:srgbClr val="00B0F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588866487"/>
              </p:ext>
            </p:extLst>
          </p:nvPr>
        </p:nvGraphicFramePr>
        <p:xfrm>
          <a:off x="1792288" y="980727"/>
          <a:ext cx="5486400" cy="4479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097280"/>
                <a:gridCol w="1097280"/>
                <a:gridCol w="1097280"/>
                <a:gridCol w="1097280"/>
              </a:tblGrid>
              <a:tr h="47114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2005 (</a:t>
                      </a:r>
                      <a:r>
                        <a:rPr lang="hu-HU" dirty="0" err="1" smtClean="0"/>
                        <a:t>ref</a:t>
                      </a:r>
                      <a:r>
                        <a:rPr lang="hu-HU" dirty="0" smtClean="0"/>
                        <a:t>)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2010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2020</a:t>
                      </a:r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2030*</a:t>
                      </a:r>
                      <a:endParaRPr lang="en-GB" dirty="0"/>
                    </a:p>
                  </a:txBody>
                  <a:tcPr marL="60960" marR="60960"/>
                </a:tc>
              </a:tr>
              <a:tr h="979408"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Fűtés-hűtés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5,4 %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9,0%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18,9%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25%</a:t>
                      </a:r>
                      <a:endParaRPr lang="en-GB" dirty="0"/>
                    </a:p>
                  </a:txBody>
                  <a:tcPr marL="60960" marR="60960"/>
                </a:tc>
              </a:tr>
              <a:tr h="900793">
                <a:tc>
                  <a:txBody>
                    <a:bodyPr/>
                    <a:lstStyle/>
                    <a:p>
                      <a:r>
                        <a:rPr lang="hu-HU" dirty="0" smtClean="0"/>
                        <a:t>Villamos</a:t>
                      </a:r>
                      <a:r>
                        <a:rPr lang="hu-HU" baseline="0" dirty="0" smtClean="0"/>
                        <a:t> energia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4,3%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6,7%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10,9%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16%</a:t>
                      </a:r>
                      <a:endParaRPr lang="en-GB" dirty="0"/>
                    </a:p>
                  </a:txBody>
                  <a:tcPr marL="60960" marR="60960"/>
                </a:tc>
              </a:tr>
              <a:tr h="979408">
                <a:tc>
                  <a:txBody>
                    <a:bodyPr/>
                    <a:lstStyle/>
                    <a:p>
                      <a:endParaRPr lang="hu-HU" i="1" dirty="0" smtClean="0"/>
                    </a:p>
                    <a:p>
                      <a:r>
                        <a:rPr lang="hu-HU" i="1" dirty="0" smtClean="0"/>
                        <a:t>Közlekedés</a:t>
                      </a:r>
                      <a:endParaRPr lang="en-GB" i="1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0,22%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7,4%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10.0%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14%</a:t>
                      </a:r>
                      <a:endParaRPr lang="en-GB" dirty="0"/>
                    </a:p>
                  </a:txBody>
                  <a:tcPr marL="60960" marR="60960"/>
                </a:tc>
              </a:tr>
              <a:tr h="979408"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Összes energia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 4,2%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7,4%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14,65%</a:t>
                      </a:r>
                      <a:endParaRPr lang="en-GB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endParaRPr lang="hu-HU" dirty="0" smtClean="0"/>
                    </a:p>
                    <a:p>
                      <a:r>
                        <a:rPr lang="hu-HU" dirty="0" smtClean="0"/>
                        <a:t>20%</a:t>
                      </a:r>
                      <a:endParaRPr lang="en-GB" dirty="0"/>
                    </a:p>
                  </a:txBody>
                  <a:tcPr marL="60960" marR="60960"/>
                </a:tc>
              </a:tr>
            </a:tbl>
          </a:graphicData>
        </a:graphic>
      </p:graphicFrame>
      <p:sp>
        <p:nvSpPr>
          <p:cNvPr id="5" name="Szöveg helye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* A Nemzeti Energiastratégia adata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83465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A NMCST villamos előirányzata</a:t>
            </a:r>
            <a:endParaRPr lang="en-GB" dirty="0">
              <a:solidFill>
                <a:srgbClr val="00B0F0"/>
              </a:solidFill>
            </a:endParaRPr>
          </a:p>
        </p:txBody>
      </p:sp>
      <p:graphicFrame>
        <p:nvGraphicFramePr>
          <p:cNvPr id="2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554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074738" y="3429000"/>
            <a:ext cx="576262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2,84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876727" y="3033438"/>
            <a:ext cx="505182" cy="37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2,86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381909" y="2430332"/>
            <a:ext cx="576263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3,13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081338" y="2351033"/>
            <a:ext cx="576262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3,48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3851920" y="2348866"/>
            <a:ext cx="576064" cy="37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4,07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4644008" y="2447336"/>
            <a:ext cx="593155" cy="37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3,88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5237163" y="2534622"/>
            <a:ext cx="576262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6000" tIns="46800" rIns="36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3,45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5864226" y="2184893"/>
            <a:ext cx="760413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4,26</a:t>
            </a: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6624639" y="1781839"/>
            <a:ext cx="695324" cy="37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5,11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7350195" y="1476282"/>
            <a:ext cx="647700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5,41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8036360" y="1437473"/>
            <a:ext cx="760412" cy="37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dirty="0">
                <a:solidFill>
                  <a:srgbClr val="007000"/>
                </a:solidFill>
              </a:rPr>
              <a:t>5,60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0">
        <p:circle/>
      </p:transition>
    </mc:Choice>
    <mc:Fallback xmlns="">
      <p:transition spd="slow" advClick="0" advTm="12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Az NMCST villamos előirányzata/2</a:t>
            </a:r>
            <a:endParaRPr lang="en-GB" dirty="0"/>
          </a:p>
        </p:txBody>
      </p:sp>
      <p:graphicFrame>
        <p:nvGraphicFramePr>
          <p:cNvPr id="12" name="Tartalom helye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076340"/>
              </p:ext>
            </p:extLst>
          </p:nvPr>
        </p:nvGraphicFramePr>
        <p:xfrm>
          <a:off x="457200" y="1600200"/>
          <a:ext cx="8229600" cy="3629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1842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2010 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2010 </a:t>
                      </a:r>
                      <a:r>
                        <a:rPr lang="hu-HU" dirty="0" err="1" smtClean="0"/>
                        <a:t>GWh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2014 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2014 </a:t>
                      </a:r>
                      <a:r>
                        <a:rPr lang="hu-HU" dirty="0" err="1" smtClean="0"/>
                        <a:t>GWh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Víz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194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Geotermikus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29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Napenergia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Szél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692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1303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Biomassza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374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472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2525</a:t>
                      </a:r>
                      <a:endParaRPr lang="en-GB" dirty="0"/>
                    </a:p>
                  </a:txBody>
                  <a:tcPr/>
                </a:tc>
              </a:tr>
              <a:tr h="518429">
                <a:tc>
                  <a:txBody>
                    <a:bodyPr/>
                    <a:lstStyle/>
                    <a:p>
                      <a:r>
                        <a:rPr lang="hu-HU" dirty="0" smtClean="0"/>
                        <a:t>Összesen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2843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1109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4069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0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42426" y="1340767"/>
            <a:ext cx="9136970" cy="558139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Szövegdoboz 4"/>
          <p:cNvSpPr txBox="1">
            <a:spLocks noChangeArrowheads="1"/>
          </p:cNvSpPr>
          <p:nvPr/>
        </p:nvSpPr>
        <p:spPr bwMode="auto">
          <a:xfrm>
            <a:off x="423918" y="5661248"/>
            <a:ext cx="86407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000" b="1" dirty="0">
                <a:solidFill>
                  <a:srgbClr val="005400"/>
                </a:solidFill>
                <a:latin typeface="Arial" charset="0"/>
              </a:rPr>
              <a:t>Fél év alatt kevesebb biomasszából kevesebb villany, </a:t>
            </a:r>
            <a:r>
              <a:rPr lang="hu-HU" sz="2000" b="1" dirty="0" smtClean="0">
                <a:solidFill>
                  <a:srgbClr val="005400"/>
                </a:solidFill>
                <a:latin typeface="Arial" charset="0"/>
              </a:rPr>
              <a:t>több </a:t>
            </a:r>
            <a:r>
              <a:rPr lang="hu-HU" sz="2000" b="1" dirty="0">
                <a:solidFill>
                  <a:srgbClr val="005400"/>
                </a:solidFill>
                <a:latin typeface="Arial" charset="0"/>
              </a:rPr>
              <a:t>hő.</a:t>
            </a:r>
          </a:p>
          <a:p>
            <a:r>
              <a:rPr lang="hu-HU" sz="2000" b="1" dirty="0">
                <a:solidFill>
                  <a:srgbClr val="005400"/>
                </a:solidFill>
                <a:latin typeface="Arial" charset="0"/>
              </a:rPr>
              <a:t>Csak a biogázzal üzemelő erőművek fejlődtek egy kicsit. </a:t>
            </a:r>
          </a:p>
          <a:p>
            <a:r>
              <a:rPr lang="hu-HU" sz="2000" b="1" dirty="0">
                <a:solidFill>
                  <a:srgbClr val="005400"/>
                </a:solidFill>
                <a:latin typeface="Arial" charset="0"/>
              </a:rPr>
              <a:t>A hatásfok a nagyobb hő kiadása (Pécs, Ajka) miatt  megnőtt. 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936" y="1124744"/>
            <a:ext cx="8997950" cy="442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A jelenlegi helyzet</a:t>
            </a:r>
            <a:endParaRPr lang="en-GB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30000">
        <p:circle/>
      </p:transition>
    </mc:Choice>
    <mc:Fallback xmlns="">
      <p:transition spd="slow" advClick="0" advTm="13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églalap 11"/>
          <p:cNvSpPr>
            <a:spLocks noChangeArrowheads="1"/>
          </p:cNvSpPr>
          <p:nvPr/>
        </p:nvSpPr>
        <p:spPr bwMode="auto">
          <a:xfrm>
            <a:off x="0" y="635000"/>
            <a:ext cx="9144000" cy="64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hu-HU"/>
          </a:p>
        </p:txBody>
      </p:sp>
      <p:graphicFrame>
        <p:nvGraphicFramePr>
          <p:cNvPr id="7170" name="Object 2"/>
          <p:cNvGraphicFramePr>
            <a:graphicFrameLocks noGrp="1"/>
          </p:cNvGraphicFramePr>
          <p:nvPr/>
        </p:nvGraphicFramePr>
        <p:xfrm>
          <a:off x="50800" y="0"/>
          <a:ext cx="8958263" cy="652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Worksheet" r:id="rId4" imgW="8963117" imgH="6019789" progId="Excel.Sheet.8">
                  <p:embed/>
                </p:oleObj>
              </mc:Choice>
              <mc:Fallback>
                <p:oleObj name="Worksheet" r:id="rId4" imgW="8963117" imgH="6019789" progId="Excel.Sheet.8">
                  <p:embed/>
                  <p:pic>
                    <p:nvPicPr>
                      <p:cNvPr id="0" name="Picture 4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" y="0"/>
                        <a:ext cx="8958263" cy="65246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Grp="1"/>
          </p:cNvGraphicFramePr>
          <p:nvPr/>
        </p:nvGraphicFramePr>
        <p:xfrm>
          <a:off x="0" y="0"/>
          <a:ext cx="9134475" cy="684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Worksheet" r:id="rId7" imgW="8953399" imgH="6010341" progId="Excel.Sheet.8">
                  <p:embed/>
                </p:oleObj>
              </mc:Choice>
              <mc:Fallback>
                <p:oleObj name="Worksheet" r:id="rId7" imgW="8953399" imgH="6010341" progId="Excel.Sheet.8">
                  <p:embed/>
                  <p:pic>
                    <p:nvPicPr>
                      <p:cNvPr id="0" name="Picture 4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34475" cy="684688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0" y="6600825"/>
            <a:ext cx="65151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EWEA: EU </a:t>
            </a:r>
            <a:r>
              <a:rPr lang="en-US" sz="1200">
                <a:latin typeface="Arial" charset="0"/>
              </a:rPr>
              <a:t>Energ</a:t>
            </a:r>
            <a:r>
              <a:rPr lang="hu-HU" sz="1200">
                <a:latin typeface="Arial" charset="0"/>
              </a:rPr>
              <a:t>y Policy to 2050, </a:t>
            </a:r>
            <a:r>
              <a:rPr lang="en-US" sz="1200">
                <a:latin typeface="Arial" charset="0"/>
              </a:rPr>
              <a:t> </a:t>
            </a:r>
            <a:r>
              <a:rPr lang="hu-HU" sz="1200">
                <a:latin typeface="Arial" charset="0"/>
              </a:rPr>
              <a:t>2011. március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6012160" y="1587561"/>
            <a:ext cx="2664296" cy="58477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32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34.NMCsT</a:t>
            </a:r>
            <a:endParaRPr lang="hu-HU" sz="3200" b="1" dirty="0">
              <a:solidFill>
                <a:srgbClr val="66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6732240" y="2276872"/>
            <a:ext cx="1116000" cy="504056"/>
          </a:xfrm>
          <a:prstGeom prst="roundRect">
            <a:avLst>
              <a:gd name="adj" fmla="val 31065"/>
            </a:avLst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5436096" y="2881313"/>
            <a:ext cx="3528392" cy="523875"/>
          </a:xfrm>
          <a:prstGeom prst="rect">
            <a:avLst/>
          </a:prstGeom>
          <a:solidFill>
            <a:srgbClr val="BDFFBD"/>
          </a:solidFill>
          <a:ln w="9525">
            <a:solidFill>
              <a:schemeClr val="tx1"/>
            </a:solidFill>
          </a:ln>
          <a:effectLst>
            <a:outerShdw blurRad="50800" dist="50800" dir="18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2800" b="1" dirty="0">
                <a:solidFill>
                  <a:srgbClr val="008200"/>
                </a:solidFill>
              </a:rPr>
              <a:t>EU-27 átlaga 34,7%</a:t>
            </a:r>
            <a:endParaRPr lang="en-GB" sz="2800" b="1" dirty="0">
              <a:solidFill>
                <a:srgbClr val="008200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3851275" y="5373688"/>
            <a:ext cx="2089150" cy="431800"/>
          </a:xfrm>
          <a:prstGeom prst="roundRect">
            <a:avLst>
              <a:gd name="adj" fmla="val 33464"/>
            </a:avLst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utolsó helyen</a:t>
            </a:r>
          </a:p>
        </p:txBody>
      </p:sp>
      <p:sp>
        <p:nvSpPr>
          <p:cNvPr id="7180" name="Szövegdoboz 34"/>
          <p:cNvSpPr txBox="1">
            <a:spLocks noChangeArrowheads="1"/>
          </p:cNvSpPr>
          <p:nvPr/>
        </p:nvSpPr>
        <p:spPr bwMode="auto">
          <a:xfrm>
            <a:off x="337003" y="6017986"/>
            <a:ext cx="1289050" cy="2047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54000" tIns="10800" rIns="54000" bIns="10800">
            <a:spAutoFit/>
          </a:bodyPr>
          <a:lstStyle/>
          <a:p>
            <a:pPr algn="r"/>
            <a:r>
              <a:rPr lang="hu-HU" sz="1200" b="1" dirty="0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cxnSp>
        <p:nvCxnSpPr>
          <p:cNvPr id="19" name="Alak 18"/>
          <p:cNvCxnSpPr/>
          <p:nvPr/>
        </p:nvCxnSpPr>
        <p:spPr>
          <a:xfrm rot="5400000">
            <a:off x="3689350" y="4829175"/>
            <a:ext cx="287338" cy="2268538"/>
          </a:xfrm>
          <a:prstGeom prst="bentConnector2">
            <a:avLst/>
          </a:prstGeom>
          <a:ln w="5715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övegdoboz 22"/>
          <p:cNvSpPr txBox="1">
            <a:spLocks noChangeArrowheads="1"/>
          </p:cNvSpPr>
          <p:nvPr/>
        </p:nvSpPr>
        <p:spPr bwMode="auto">
          <a:xfrm>
            <a:off x="3347864" y="5738813"/>
            <a:ext cx="93521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b="1" dirty="0">
                <a:solidFill>
                  <a:srgbClr val="CC0000"/>
                </a:solidFill>
                <a:latin typeface="+mn-lt"/>
              </a:rPr>
              <a:t>10,9%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0"/>
    </mc:Choice>
    <mc:Fallback xmlns="">
      <p:transition spd="slow" advClick="0" advTm="13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Tézisek az Energiastratégiából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„Az energetikai struktúraváltás során meg kell valósítani:</a:t>
            </a:r>
          </a:p>
          <a:p>
            <a:pPr marL="0" indent="0">
              <a:buNone/>
            </a:pPr>
            <a:r>
              <a:rPr lang="hu-HU" dirty="0" smtClean="0"/>
              <a:t>… az alacsony CO2 intenzitású-elsődlegesen megújuló energiaforrásokra épülő – villamos energia-termelés arányának növelését…”</a:t>
            </a:r>
          </a:p>
          <a:p>
            <a:pPr marL="0" indent="0">
              <a:buNone/>
            </a:pPr>
            <a:r>
              <a:rPr lang="hu-HU" dirty="0" smtClean="0"/>
              <a:t>Az „</a:t>
            </a:r>
            <a:r>
              <a:rPr lang="hu-HU" dirty="0" err="1" smtClean="0"/>
              <a:t>Atom-szén-zöld</a:t>
            </a:r>
            <a:r>
              <a:rPr lang="hu-HU" dirty="0" smtClean="0"/>
              <a:t> szcenáriónak megfelelő </a:t>
            </a:r>
            <a:r>
              <a:rPr lang="hu-HU" dirty="0" err="1" smtClean="0"/>
              <a:t>Erőműfejlesztési</a:t>
            </a:r>
            <a:r>
              <a:rPr lang="hu-HU" dirty="0" smtClean="0"/>
              <a:t> Cselekvési Terv előkészületben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Kérdések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Mikor lesz (és milyen) METÁR?</a:t>
            </a:r>
          </a:p>
          <a:p>
            <a:r>
              <a:rPr lang="hu-HU" dirty="0" smtClean="0"/>
              <a:t>Mikor lesz széltender?</a:t>
            </a:r>
          </a:p>
          <a:p>
            <a:r>
              <a:rPr lang="hu-HU" dirty="0" smtClean="0"/>
              <a:t>Mekkora és milyen támogatás lesz ezen kívül?</a:t>
            </a:r>
          </a:p>
          <a:p>
            <a:r>
              <a:rPr lang="hu-HU" dirty="0" smtClean="0"/>
              <a:t>Mit szól az EU a lemaradáshoz?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5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F0"/>
                </a:solidFill>
              </a:rPr>
              <a:t>Köszönöm a Figyelmet!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titkarsag@ete-net.hu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3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815</Words>
  <Application>Microsoft Office PowerPoint</Application>
  <PresentationFormat>Diavetítés a képernyőre (4:3 oldalarány)</PresentationFormat>
  <Paragraphs>310</Paragraphs>
  <Slides>19</Slides>
  <Notes>5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Office-téma</vt:lpstr>
      <vt:lpstr>Photo Editor Photo</vt:lpstr>
      <vt:lpstr>Microsoft Excel 97-2003 Worksheet</vt:lpstr>
      <vt:lpstr>Worksheet</vt:lpstr>
      <vt:lpstr>     A megújuló energiaforrások szerepe az ország energiaellátásában</vt:lpstr>
      <vt:lpstr>EU előírások</vt:lpstr>
      <vt:lpstr>Hazai dokumentumok</vt:lpstr>
      <vt:lpstr>PowerPoint bemutató</vt:lpstr>
      <vt:lpstr>A múlt és a jelen…</vt:lpstr>
      <vt:lpstr>PowerPoint bemutató</vt:lpstr>
      <vt:lpstr>A megújulók hazai potenciáljai</vt:lpstr>
      <vt:lpstr>A megújulók hazai potenciálja/2</vt:lpstr>
      <vt:lpstr>Megújulók hazai potenciálja/3</vt:lpstr>
      <vt:lpstr>PowerPoint bemutató</vt:lpstr>
      <vt:lpstr>A Nemzeti Megújulós Cselekvési Terv</vt:lpstr>
      <vt:lpstr>      Az NMCST sarokszámai</vt:lpstr>
      <vt:lpstr>A NMCST villamos előirányzata</vt:lpstr>
      <vt:lpstr>Az NMCST villamos előirányzata/2</vt:lpstr>
      <vt:lpstr>A jelenlegi helyzet</vt:lpstr>
      <vt:lpstr>PowerPoint bemutató</vt:lpstr>
      <vt:lpstr>Tézisek az Energiastratégiából</vt:lpstr>
      <vt:lpstr>Kérdések</vt:lpstr>
      <vt:lpstr>Köszönöm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megújuló energiaforrások szerepe az ország energiaellátásában</dc:title>
  <dc:creator>Emmuci</dc:creator>
  <cp:lastModifiedBy>Kaszab Annamária</cp:lastModifiedBy>
  <cp:revision>25</cp:revision>
  <dcterms:created xsi:type="dcterms:W3CDTF">2012-11-13T16:49:08Z</dcterms:created>
  <dcterms:modified xsi:type="dcterms:W3CDTF">2012-11-21T11:09:10Z</dcterms:modified>
</cp:coreProperties>
</file>